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8" r:id="rId4"/>
    <p:sldId id="275" r:id="rId5"/>
    <p:sldId id="259" r:id="rId6"/>
    <p:sldId id="260" r:id="rId7"/>
    <p:sldId id="261" r:id="rId8"/>
    <p:sldId id="263" r:id="rId9"/>
    <p:sldId id="265" r:id="rId10"/>
    <p:sldId id="264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24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35B3-23FA-4731-A589-1A2EE6DE43A4}" type="datetimeFigureOut">
              <a:rPr lang="hu-HU" smtClean="0"/>
              <a:t>2011.02.22.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D5D0-4DE5-475D-B2DE-6FBFE72850A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35B3-23FA-4731-A589-1A2EE6DE43A4}" type="datetimeFigureOut">
              <a:rPr lang="hu-HU" smtClean="0"/>
              <a:t>2011.02.22.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D5D0-4DE5-475D-B2DE-6FBFE72850A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35B3-23FA-4731-A589-1A2EE6DE43A4}" type="datetimeFigureOut">
              <a:rPr lang="hu-HU" smtClean="0"/>
              <a:t>2011.02.22.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D5D0-4DE5-475D-B2DE-6FBFE72850A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35B3-23FA-4731-A589-1A2EE6DE43A4}" type="datetimeFigureOut">
              <a:rPr lang="hu-HU" smtClean="0"/>
              <a:t>2011.02.22.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D5D0-4DE5-475D-B2DE-6FBFE72850A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35B3-23FA-4731-A589-1A2EE6DE43A4}" type="datetimeFigureOut">
              <a:rPr lang="hu-HU" smtClean="0"/>
              <a:t>2011.02.22.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D5D0-4DE5-475D-B2DE-6FBFE72850A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35B3-23FA-4731-A589-1A2EE6DE43A4}" type="datetimeFigureOut">
              <a:rPr lang="hu-HU" smtClean="0"/>
              <a:t>2011.02.22.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D5D0-4DE5-475D-B2DE-6FBFE72850A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35B3-23FA-4731-A589-1A2EE6DE43A4}" type="datetimeFigureOut">
              <a:rPr lang="hu-HU" smtClean="0"/>
              <a:t>2011.02.22.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D5D0-4DE5-475D-B2DE-6FBFE72850A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35B3-23FA-4731-A589-1A2EE6DE43A4}" type="datetimeFigureOut">
              <a:rPr lang="hu-HU" smtClean="0"/>
              <a:t>2011.02.22.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D5D0-4DE5-475D-B2DE-6FBFE72850A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35B3-23FA-4731-A589-1A2EE6DE43A4}" type="datetimeFigureOut">
              <a:rPr lang="hu-HU" smtClean="0"/>
              <a:t>2011.02.22.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D5D0-4DE5-475D-B2DE-6FBFE72850A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35B3-23FA-4731-A589-1A2EE6DE43A4}" type="datetimeFigureOut">
              <a:rPr lang="hu-HU" smtClean="0"/>
              <a:t>2011.02.22.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D5D0-4DE5-475D-B2DE-6FBFE72850A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35B3-23FA-4731-A589-1A2EE6DE43A4}" type="datetimeFigureOut">
              <a:rPr lang="hu-HU" smtClean="0"/>
              <a:t>2011.02.22.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D5D0-4DE5-475D-B2DE-6FBFE72850A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D35B3-23FA-4731-A589-1A2EE6DE43A4}" type="datetimeFigureOut">
              <a:rPr lang="hu-HU" smtClean="0"/>
              <a:t>2011.02.22.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0D5D0-4DE5-475D-B2DE-6FBFE72850AB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INCOTERMS 2010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Dr. Tátrai Anna docens</a:t>
            </a:r>
          </a:p>
          <a:p>
            <a:r>
              <a:rPr lang="hu-HU" dirty="0" smtClean="0"/>
              <a:t>BGF Külkereskedelmi kar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CIP rendeltetési hely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/>
              <a:t>Fuvareszköz: bármilyen</a:t>
            </a:r>
          </a:p>
          <a:p>
            <a:r>
              <a:rPr lang="hu-HU" dirty="0" smtClean="0"/>
              <a:t>Költség átszállás: a rendeltetési állomáson, az érkező  fuvareszközön</a:t>
            </a:r>
          </a:p>
          <a:p>
            <a:r>
              <a:rPr lang="hu-HU" dirty="0" smtClean="0"/>
              <a:t>Kockázat átszállás: az induló fuvareszközön</a:t>
            </a:r>
          </a:p>
          <a:p>
            <a:r>
              <a:rPr lang="hu-HU" dirty="0" smtClean="0"/>
              <a:t>Az eladónak biztosítást is kell kötnie a vevő </a:t>
            </a:r>
            <a:r>
              <a:rPr lang="hu-HU" dirty="0" smtClean="0"/>
              <a:t>javára</a:t>
            </a:r>
          </a:p>
          <a:p>
            <a:r>
              <a:rPr lang="hu-HU" dirty="0" smtClean="0"/>
              <a:t>„C” klauzula, 110%. Efelett a vevő költségére</a:t>
            </a:r>
            <a:endParaRPr lang="hu-HU" dirty="0" smtClean="0"/>
          </a:p>
          <a:p>
            <a:r>
              <a:rPr lang="hu-HU" dirty="0" smtClean="0"/>
              <a:t>Nem előnyös: vízi és légi (vasúti) fuvarozásnál, a vevő telephelyéig értelmezni</a:t>
            </a:r>
          </a:p>
          <a:p>
            <a:r>
              <a:rPr lang="hu-HU" dirty="0" smtClean="0"/>
              <a:t>Konténer: érkező FCL ajánlható</a:t>
            </a:r>
          </a:p>
          <a:p>
            <a:r>
              <a:rPr lang="hu-HU" dirty="0" smtClean="0"/>
              <a:t>Gyűjtőforgalomnál: érkező gyűjtőpontig</a:t>
            </a:r>
          </a:p>
          <a:p>
            <a:endParaRPr lang="hu-HU" dirty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DAT… átadva a terminálon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Fuvareszköz: bármilyen</a:t>
            </a:r>
          </a:p>
          <a:p>
            <a:r>
              <a:rPr lang="hu-HU" dirty="0" smtClean="0"/>
              <a:t>Kockázat átszállása: a megnevezett érkezési terminálon a fuvareszközből kirakva</a:t>
            </a:r>
          </a:p>
          <a:p>
            <a:r>
              <a:rPr lang="hu-HU" dirty="0" smtClean="0"/>
              <a:t>Költség átszállása: a megnevezett érkezési terminálon, a fuvareszközből kirakva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1108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DAP</a:t>
            </a:r>
            <a:r>
              <a:rPr lang="hu-HU" dirty="0" smtClean="0"/>
              <a:t>… átadva a megnevezett helyen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Fuvareszköz: bármilyen</a:t>
            </a:r>
          </a:p>
          <a:p>
            <a:r>
              <a:rPr lang="hu-HU" dirty="0" smtClean="0"/>
              <a:t>Kockázat átszállása: a megnevezett érkezési helyen  a fuvareszközön</a:t>
            </a:r>
          </a:p>
          <a:p>
            <a:r>
              <a:rPr lang="hu-HU" dirty="0" smtClean="0"/>
              <a:t>Költség átszállása: a megnevezett érkezési helyen  a fuvareszközön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000" dirty="0"/>
              <a:t>DDP megrendelő telephelyéig, elvámolva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  <a:p>
            <a:r>
              <a:rPr lang="hu-HU" dirty="0"/>
              <a:t>Fuvareszköz:  </a:t>
            </a:r>
            <a:r>
              <a:rPr lang="hu-HU" dirty="0" smtClean="0"/>
              <a:t>bármilyen</a:t>
            </a:r>
          </a:p>
          <a:p>
            <a:r>
              <a:rPr lang="hu-HU" dirty="0" smtClean="0"/>
              <a:t>Költség és kockázat átszállás a vevő telephelyén, az áru elvámoltatása után</a:t>
            </a:r>
            <a:endParaRPr lang="hu-HU" dirty="0"/>
          </a:p>
          <a:p>
            <a:r>
              <a:rPr lang="hu-HU" dirty="0"/>
              <a:t>Eladó által végeztetett import vámkezeltetés miatt nem </a:t>
            </a:r>
            <a:r>
              <a:rPr lang="hu-HU" dirty="0" smtClean="0"/>
              <a:t>ajánlható, ha ezt nem tudjuk </a:t>
            </a:r>
            <a:r>
              <a:rPr lang="hu-HU" dirty="0" smtClean="0"/>
              <a:t>elvégeztetni</a:t>
            </a:r>
          </a:p>
          <a:p>
            <a:r>
              <a:rPr lang="hu-HU" dirty="0" smtClean="0"/>
              <a:t>PSI sem a vevő kötelezettsége</a:t>
            </a:r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FAS indulási  kikötő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/>
              <a:t>Fuvareszköz: csak </a:t>
            </a:r>
            <a:r>
              <a:rPr lang="hu-HU" dirty="0" smtClean="0"/>
              <a:t>vízi</a:t>
            </a:r>
          </a:p>
          <a:p>
            <a:r>
              <a:rPr lang="hu-HU" dirty="0" smtClean="0"/>
              <a:t>Költéség és kockázat átszállás: az indulási kikötőben vagy </a:t>
            </a:r>
            <a:r>
              <a:rPr lang="hu-HU" dirty="0" err="1" smtClean="0"/>
              <a:t>könnyítőhajón</a:t>
            </a:r>
            <a:r>
              <a:rPr lang="hu-HU" dirty="0" smtClean="0"/>
              <a:t> a nagyhajó oldalfala mellett </a:t>
            </a:r>
          </a:p>
          <a:p>
            <a:r>
              <a:rPr lang="hu-HU" dirty="0" smtClean="0"/>
              <a:t>Konténer</a:t>
            </a:r>
            <a:r>
              <a:rPr lang="hu-HU" dirty="0"/>
              <a:t>: </a:t>
            </a:r>
            <a:r>
              <a:rPr lang="hu-HU" dirty="0" smtClean="0"/>
              <a:t> az FCA… ajánlható helyette</a:t>
            </a:r>
            <a:endParaRPr lang="hu-HU" dirty="0"/>
          </a:p>
          <a:p>
            <a:r>
              <a:rPr lang="hu-HU" dirty="0"/>
              <a:t>Gyűjtőforgalomban nem szokás </a:t>
            </a:r>
            <a:endParaRPr lang="hu-HU" dirty="0" smtClean="0"/>
          </a:p>
          <a:p>
            <a:r>
              <a:rPr lang="hu-HU" dirty="0" smtClean="0"/>
              <a:t>Az eladó fuvarozási szerződést köthet a vevő helyett</a:t>
            </a:r>
            <a:endParaRPr lang="hu-HU" dirty="0"/>
          </a:p>
          <a:p>
            <a:r>
              <a:rPr lang="hu-HU" dirty="0"/>
              <a:t>Egyéb: </a:t>
            </a:r>
            <a:r>
              <a:rPr lang="hu-HU" dirty="0" smtClean="0"/>
              <a:t>az eladó </a:t>
            </a:r>
            <a:r>
              <a:rPr lang="hu-HU" dirty="0"/>
              <a:t>nem rakja be az árut</a:t>
            </a:r>
          </a:p>
          <a:p>
            <a:r>
              <a:rPr lang="hu-HU" dirty="0"/>
              <a:t>USA: FOB helyett alkalmazzák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FOB induló hajón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</a:pPr>
            <a:endParaRPr lang="hu-HU" dirty="0"/>
          </a:p>
          <a:p>
            <a:pPr>
              <a:buFont typeface="Wingdings" pitchFamily="2" charset="2"/>
              <a:buNone/>
            </a:pPr>
            <a:r>
              <a:rPr lang="hu-HU" dirty="0" smtClean="0"/>
              <a:t>	Fuvareszköz</a:t>
            </a:r>
            <a:r>
              <a:rPr lang="hu-HU" dirty="0"/>
              <a:t>: csak </a:t>
            </a:r>
            <a:r>
              <a:rPr lang="hu-HU" dirty="0" smtClean="0"/>
              <a:t>vízi</a:t>
            </a:r>
          </a:p>
          <a:p>
            <a:pPr>
              <a:buFont typeface="Wingdings" pitchFamily="2" charset="2"/>
              <a:buNone/>
            </a:pPr>
            <a:r>
              <a:rPr lang="hu-HU" dirty="0" smtClean="0"/>
              <a:t>	Költség és kockázat átszállás: az indulási kikötőben lévő hajón</a:t>
            </a:r>
            <a:endParaRPr lang="hu-HU" dirty="0"/>
          </a:p>
          <a:p>
            <a:pPr>
              <a:buFont typeface="Wingdings" pitchFamily="2" charset="2"/>
              <a:buNone/>
            </a:pPr>
            <a:r>
              <a:rPr lang="hu-HU" dirty="0" smtClean="0"/>
              <a:t>	Konténer</a:t>
            </a:r>
            <a:r>
              <a:rPr lang="hu-HU" dirty="0"/>
              <a:t>: </a:t>
            </a:r>
            <a:r>
              <a:rPr lang="hu-HU" dirty="0" smtClean="0"/>
              <a:t> az FCA … </a:t>
            </a:r>
            <a:r>
              <a:rPr lang="hu-HU" dirty="0" smtClean="0"/>
              <a:t>előnyösebb helyette</a:t>
            </a:r>
          </a:p>
          <a:p>
            <a:pPr>
              <a:buFont typeface="Wingdings" pitchFamily="2" charset="2"/>
              <a:buNone/>
            </a:pPr>
            <a:endParaRPr lang="hu-HU" dirty="0"/>
          </a:p>
          <a:p>
            <a:pPr>
              <a:buFont typeface="Wingdings" pitchFamily="2" charset="2"/>
              <a:buNone/>
            </a:pPr>
            <a:r>
              <a:rPr lang="hu-HU" dirty="0" smtClean="0"/>
              <a:t>	Gyűjtőforgalomban </a:t>
            </a:r>
            <a:r>
              <a:rPr lang="hu-HU" dirty="0"/>
              <a:t>is előfordul</a:t>
            </a:r>
          </a:p>
          <a:p>
            <a:pPr>
              <a:buFont typeface="Wingdings" pitchFamily="2" charset="2"/>
              <a:buNone/>
            </a:pPr>
            <a:r>
              <a:rPr lang="hu-HU" dirty="0" smtClean="0"/>
              <a:t>	Egyéb</a:t>
            </a:r>
            <a:r>
              <a:rPr lang="hu-HU" dirty="0"/>
              <a:t>: FIO/ S / T kiegészítéssel  a rakodás sem a </a:t>
            </a:r>
            <a:r>
              <a:rPr lang="hu-HU" dirty="0" smtClean="0"/>
              <a:t>vevőt </a:t>
            </a:r>
            <a:r>
              <a:rPr lang="hu-HU" dirty="0"/>
              <a:t>terheli</a:t>
            </a:r>
          </a:p>
          <a:p>
            <a:pPr>
              <a:buFont typeface="Wingdings" pitchFamily="2" charset="2"/>
              <a:buNone/>
            </a:pPr>
            <a:endParaRPr lang="hu-HU" dirty="0"/>
          </a:p>
          <a:p>
            <a:pPr>
              <a:buFont typeface="Wingdings" pitchFamily="2" charset="2"/>
              <a:buNone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CFR érkezési kikötő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hu-HU" dirty="0"/>
              <a:t>	</a:t>
            </a:r>
            <a:r>
              <a:rPr lang="hu-HU" dirty="0" smtClean="0"/>
              <a:t>Fuvareszköz</a:t>
            </a:r>
            <a:r>
              <a:rPr lang="hu-HU" dirty="0"/>
              <a:t>: csak </a:t>
            </a:r>
            <a:r>
              <a:rPr lang="hu-HU" dirty="0" smtClean="0"/>
              <a:t>vízi</a:t>
            </a:r>
          </a:p>
          <a:p>
            <a:r>
              <a:rPr lang="hu-HU" dirty="0" smtClean="0"/>
              <a:t>Kétpontos!</a:t>
            </a:r>
          </a:p>
          <a:p>
            <a:r>
              <a:rPr lang="hu-HU" dirty="0" smtClean="0"/>
              <a:t>Költség átszállás: a rendeltetési kikötőben, az érkező  hajón</a:t>
            </a:r>
          </a:p>
          <a:p>
            <a:r>
              <a:rPr lang="hu-HU" dirty="0" smtClean="0"/>
              <a:t>Kockázat átszállás: az indulási kikötőben a hajó fedélzetén</a:t>
            </a:r>
          </a:p>
          <a:p>
            <a:pPr>
              <a:lnSpc>
                <a:spcPct val="90000"/>
              </a:lnSpc>
              <a:buNone/>
            </a:pPr>
            <a:r>
              <a:rPr lang="hu-HU" dirty="0" smtClean="0"/>
              <a:t>	Konténer</a:t>
            </a:r>
            <a:r>
              <a:rPr lang="hu-HU" dirty="0"/>
              <a:t>: </a:t>
            </a:r>
            <a:r>
              <a:rPr lang="hu-HU" dirty="0" smtClean="0"/>
              <a:t>  </a:t>
            </a:r>
            <a:r>
              <a:rPr lang="hu-HU" dirty="0" smtClean="0"/>
              <a:t>helyette: CPT</a:t>
            </a:r>
            <a:r>
              <a:rPr lang="hu-HU" dirty="0" smtClean="0"/>
              <a:t>… ajánlott</a:t>
            </a:r>
            <a:endParaRPr lang="hu-HU" dirty="0"/>
          </a:p>
          <a:p>
            <a:pPr>
              <a:lnSpc>
                <a:spcPct val="90000"/>
              </a:lnSpc>
            </a:pPr>
            <a:r>
              <a:rPr lang="hu-HU" dirty="0"/>
              <a:t>Gyűjtőárunál is előfordul</a:t>
            </a:r>
          </a:p>
          <a:p>
            <a:pPr>
              <a:lnSpc>
                <a:spcPct val="90000"/>
              </a:lnSpc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CIF érkezési kikötő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772816"/>
            <a:ext cx="8229600" cy="4525963"/>
          </a:xfrm>
        </p:spPr>
        <p:txBody>
          <a:bodyPr>
            <a:normAutofit fontScale="92500" lnSpcReduction="20000"/>
          </a:bodyPr>
          <a:lstStyle/>
          <a:p>
            <a:endParaRPr lang="hu-HU" dirty="0"/>
          </a:p>
          <a:p>
            <a:r>
              <a:rPr lang="hu-HU" dirty="0"/>
              <a:t>Fuvareszköz: vízi</a:t>
            </a:r>
          </a:p>
          <a:p>
            <a:r>
              <a:rPr lang="hu-HU" dirty="0" smtClean="0"/>
              <a:t>Kétpontos!</a:t>
            </a:r>
          </a:p>
          <a:p>
            <a:r>
              <a:rPr lang="hu-HU" dirty="0" smtClean="0"/>
              <a:t>Költség átszállás: a rendeltetési kikötőben, az érkező  hajón</a:t>
            </a:r>
          </a:p>
          <a:p>
            <a:r>
              <a:rPr lang="hu-HU" dirty="0" smtClean="0"/>
              <a:t>Kockázat átszállás: az indulási kikötőben a hajó fedélzetén</a:t>
            </a:r>
          </a:p>
          <a:p>
            <a:r>
              <a:rPr lang="hu-HU" dirty="0" smtClean="0"/>
              <a:t>Az eladónak biztosítást kell kötnie a vevő javára</a:t>
            </a:r>
          </a:p>
          <a:p>
            <a:pPr>
              <a:lnSpc>
                <a:spcPct val="90000"/>
              </a:lnSpc>
              <a:buNone/>
            </a:pPr>
            <a:r>
              <a:rPr lang="hu-HU" dirty="0" smtClean="0"/>
              <a:t>	Konténer: </a:t>
            </a:r>
            <a:r>
              <a:rPr lang="hu-HU" dirty="0" smtClean="0"/>
              <a:t> helyette  CIP… javasolt</a:t>
            </a:r>
            <a:endParaRPr lang="hu-HU" dirty="0" smtClean="0"/>
          </a:p>
          <a:p>
            <a:pPr>
              <a:lnSpc>
                <a:spcPct val="90000"/>
              </a:lnSpc>
            </a:pPr>
            <a:r>
              <a:rPr lang="hu-HU" dirty="0" smtClean="0"/>
              <a:t>Gyűjtőárunál is előfordul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Az INCOTERMS, mint a szerződés része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Csak akkor, ha belefoglalták a szerződésbe</a:t>
            </a:r>
          </a:p>
          <a:p>
            <a:r>
              <a:rPr lang="hu-HU" dirty="0" smtClean="0"/>
              <a:t>Fuvarozók, egyéb közreműködők</a:t>
            </a:r>
          </a:p>
          <a:p>
            <a:r>
              <a:rPr lang="hu-HU" dirty="0" smtClean="0"/>
              <a:t>Csak az eladóra és a vevőre vonatkozik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Az  INCOTERMS klauzulák felépítése: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 smtClean="0"/>
              <a:t>10-10	</a:t>
            </a:r>
            <a:r>
              <a:rPr lang="hu-HU" dirty="0" smtClean="0"/>
              <a:t> kötelezettség:    </a:t>
            </a:r>
          </a:p>
          <a:p>
            <a:pPr lvl="1">
              <a:buNone/>
            </a:pPr>
            <a:r>
              <a:rPr lang="hu-HU" b="1" dirty="0"/>
              <a:t> </a:t>
            </a:r>
            <a:r>
              <a:rPr lang="hu-HU" b="1" dirty="0" smtClean="0"/>
              <a:t>                         </a:t>
            </a:r>
            <a:r>
              <a:rPr lang="hu-HU" b="1" dirty="0" smtClean="0"/>
              <a:t>eladó		 			vevő</a:t>
            </a:r>
            <a:endParaRPr lang="hu-HU" b="1" dirty="0" smtClean="0"/>
          </a:p>
          <a:p>
            <a:r>
              <a:rPr lang="hu-HU" dirty="0" smtClean="0"/>
              <a:t>1.		</a:t>
            </a:r>
            <a:r>
              <a:rPr lang="hu-HU" dirty="0"/>
              <a:t> </a:t>
            </a:r>
            <a:r>
              <a:rPr lang="hu-HU" dirty="0" smtClean="0"/>
              <a:t> </a:t>
            </a:r>
            <a:r>
              <a:rPr lang="hu-HU" dirty="0"/>
              <a:t>L</a:t>
            </a:r>
            <a:r>
              <a:rPr lang="hu-HU" dirty="0" smtClean="0"/>
              <a:t>eszállítás         				Fizetés</a:t>
            </a:r>
            <a:endParaRPr lang="hu-HU" dirty="0" smtClean="0"/>
          </a:p>
          <a:p>
            <a:r>
              <a:rPr lang="hu-HU" dirty="0" smtClean="0"/>
              <a:t>2. 	</a:t>
            </a:r>
            <a:r>
              <a:rPr lang="hu-HU" dirty="0" smtClean="0"/>
              <a:t>	Engedélyek</a:t>
            </a:r>
            <a:r>
              <a:rPr lang="hu-HU" dirty="0" smtClean="0"/>
              <a:t>, felhatalmazások, biztonsági intézkedések</a:t>
            </a:r>
          </a:p>
          <a:p>
            <a:r>
              <a:rPr lang="hu-HU" dirty="0" smtClean="0"/>
              <a:t>3. 	</a:t>
            </a:r>
            <a:r>
              <a:rPr lang="hu-HU" dirty="0" smtClean="0"/>
              <a:t>	Szerződéskötés </a:t>
            </a:r>
            <a:r>
              <a:rPr lang="hu-HU" dirty="0" smtClean="0"/>
              <a:t>fuvarozóval, biztosítóval</a:t>
            </a:r>
          </a:p>
          <a:p>
            <a:r>
              <a:rPr lang="hu-HU" dirty="0" smtClean="0"/>
              <a:t>4.	</a:t>
            </a:r>
            <a:r>
              <a:rPr lang="hu-HU" dirty="0" smtClean="0"/>
              <a:t>                Az </a:t>
            </a:r>
            <a:r>
              <a:rPr lang="hu-HU" dirty="0" smtClean="0"/>
              <a:t>áru átadása </a:t>
            </a:r>
            <a:r>
              <a:rPr lang="hu-HU" dirty="0" smtClean="0"/>
              <a:t>     		         Az </a:t>
            </a:r>
            <a:r>
              <a:rPr lang="hu-HU" dirty="0" smtClean="0"/>
              <a:t>áru átvétele</a:t>
            </a:r>
          </a:p>
          <a:p>
            <a:r>
              <a:rPr lang="hu-HU" dirty="0" smtClean="0"/>
              <a:t>5. 	</a:t>
            </a:r>
            <a:r>
              <a:rPr lang="hu-HU" dirty="0" smtClean="0"/>
              <a:t>		Kockázat </a:t>
            </a:r>
            <a:r>
              <a:rPr lang="hu-HU" dirty="0" smtClean="0"/>
              <a:t>viselés</a:t>
            </a:r>
          </a:p>
          <a:p>
            <a:r>
              <a:rPr lang="hu-HU" dirty="0" smtClean="0"/>
              <a:t>6. 	</a:t>
            </a:r>
            <a:r>
              <a:rPr lang="hu-HU" dirty="0" smtClean="0"/>
              <a:t>		Költségmegosztás</a:t>
            </a:r>
            <a:endParaRPr lang="hu-HU" dirty="0" smtClean="0"/>
          </a:p>
          <a:p>
            <a:r>
              <a:rPr lang="hu-HU" dirty="0" smtClean="0"/>
              <a:t>7.	</a:t>
            </a:r>
            <a:r>
              <a:rPr lang="hu-HU" dirty="0" smtClean="0"/>
              <a:t>		Értesítési </a:t>
            </a:r>
            <a:r>
              <a:rPr lang="hu-HU" dirty="0" smtClean="0"/>
              <a:t>kötelezettség</a:t>
            </a:r>
          </a:p>
          <a:p>
            <a:r>
              <a:rPr lang="hu-HU" dirty="0" smtClean="0"/>
              <a:t>8. 	</a:t>
            </a:r>
            <a:r>
              <a:rPr lang="hu-HU" dirty="0"/>
              <a:t>	</a:t>
            </a:r>
            <a:r>
              <a:rPr lang="hu-HU" dirty="0" smtClean="0"/>
              <a:t>	</a:t>
            </a:r>
            <a:r>
              <a:rPr lang="hu-HU" dirty="0" smtClean="0"/>
              <a:t>Teljesítést </a:t>
            </a:r>
            <a:r>
              <a:rPr lang="hu-HU" dirty="0" smtClean="0"/>
              <a:t>igazoló okmányok</a:t>
            </a:r>
          </a:p>
          <a:p>
            <a:r>
              <a:rPr lang="hu-HU" dirty="0" smtClean="0"/>
              <a:t>9.	</a:t>
            </a:r>
            <a:r>
              <a:rPr lang="hu-HU" dirty="0" smtClean="0"/>
              <a:t>	Ellenőrzés</a:t>
            </a:r>
            <a:r>
              <a:rPr lang="hu-HU" dirty="0" smtClean="0"/>
              <a:t>, csomagolás, jelölés </a:t>
            </a:r>
            <a:r>
              <a:rPr lang="hu-HU" dirty="0" smtClean="0"/>
              <a:t>	</a:t>
            </a:r>
            <a:r>
              <a:rPr lang="hu-HU" dirty="0"/>
              <a:t>	</a:t>
            </a:r>
            <a:r>
              <a:rPr lang="hu-HU" dirty="0" smtClean="0"/>
              <a:t>PSI</a:t>
            </a:r>
            <a:endParaRPr lang="hu-HU" dirty="0" smtClean="0"/>
          </a:p>
          <a:p>
            <a:r>
              <a:rPr lang="hu-HU" dirty="0" smtClean="0"/>
              <a:t>10.	</a:t>
            </a:r>
            <a:r>
              <a:rPr lang="hu-HU" dirty="0" smtClean="0"/>
              <a:t>	Segítségnyújtás </a:t>
            </a:r>
            <a:r>
              <a:rPr lang="hu-HU" dirty="0" smtClean="0"/>
              <a:t>információkkal, és a hozzá kapcsolódó </a:t>
            </a:r>
            <a:r>
              <a:rPr lang="hu-HU" dirty="0" smtClean="0"/>
              <a:t>	</a:t>
            </a:r>
            <a:r>
              <a:rPr lang="hu-HU" dirty="0" smtClean="0"/>
              <a:t>	költségek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INCOTERMS korlátai: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Mit nem tartalmaz?</a:t>
            </a:r>
          </a:p>
          <a:p>
            <a:pPr lvl="1"/>
            <a:r>
              <a:rPr lang="hu-HU" dirty="0" smtClean="0"/>
              <a:t>Fizetési módot</a:t>
            </a:r>
          </a:p>
          <a:p>
            <a:pPr lvl="1"/>
            <a:r>
              <a:rPr lang="hu-HU" dirty="0" smtClean="0"/>
              <a:t>A tulajdonjog átszállásának helyét és idejét</a:t>
            </a:r>
          </a:p>
          <a:p>
            <a:pPr lvl="1"/>
            <a:r>
              <a:rPr lang="hu-HU" dirty="0" smtClean="0"/>
              <a:t>Kártérítési eljárást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Omnimodális</a:t>
            </a:r>
            <a:r>
              <a:rPr lang="hu-HU" dirty="0" smtClean="0"/>
              <a:t> klauzulák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EXW…</a:t>
            </a:r>
          </a:p>
          <a:p>
            <a:r>
              <a:rPr lang="hu-HU" dirty="0" smtClean="0"/>
              <a:t>FCA…</a:t>
            </a:r>
          </a:p>
          <a:p>
            <a:r>
              <a:rPr lang="hu-HU" dirty="0" smtClean="0"/>
              <a:t>CPT…</a:t>
            </a:r>
          </a:p>
          <a:p>
            <a:r>
              <a:rPr lang="hu-HU" dirty="0" smtClean="0"/>
              <a:t>CIP…</a:t>
            </a:r>
          </a:p>
          <a:p>
            <a:r>
              <a:rPr lang="hu-HU" dirty="0" smtClean="0"/>
              <a:t>DAT…</a:t>
            </a:r>
          </a:p>
          <a:p>
            <a:r>
              <a:rPr lang="hu-HU" dirty="0" smtClean="0"/>
              <a:t>DAP…</a:t>
            </a:r>
          </a:p>
          <a:p>
            <a:r>
              <a:rPr lang="hu-HU" dirty="0" smtClean="0"/>
              <a:t>DDP…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Tengeri és belvízi klauzulák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FAS…</a:t>
            </a:r>
          </a:p>
          <a:p>
            <a:r>
              <a:rPr lang="hu-HU" dirty="0" smtClean="0"/>
              <a:t>FOB…</a:t>
            </a:r>
          </a:p>
          <a:p>
            <a:r>
              <a:rPr lang="hu-HU" dirty="0" smtClean="0"/>
              <a:t>CFR…</a:t>
            </a:r>
          </a:p>
          <a:p>
            <a:r>
              <a:rPr lang="hu-HU" dirty="0" smtClean="0"/>
              <a:t>CIF…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EXW eladó telephelye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hu-HU" dirty="0"/>
              <a:t>Fuvareszköz: </a:t>
            </a:r>
            <a:r>
              <a:rPr lang="hu-HU" dirty="0" smtClean="0"/>
              <a:t>bármilyen</a:t>
            </a:r>
          </a:p>
          <a:p>
            <a:pPr>
              <a:lnSpc>
                <a:spcPct val="90000"/>
              </a:lnSpc>
            </a:pPr>
            <a:r>
              <a:rPr lang="hu-HU" dirty="0" smtClean="0"/>
              <a:t>Költség-és kockázatátszállás: az eladó telephelyén</a:t>
            </a:r>
            <a:endParaRPr lang="hu-HU" dirty="0"/>
          </a:p>
          <a:p>
            <a:pPr>
              <a:lnSpc>
                <a:spcPct val="90000"/>
              </a:lnSpc>
            </a:pPr>
            <a:r>
              <a:rPr lang="hu-HU" dirty="0"/>
              <a:t>Hátrány: légi, vízi, iparvágánnyal nem rendelkező </a:t>
            </a:r>
            <a:r>
              <a:rPr lang="hu-HU" dirty="0" smtClean="0"/>
              <a:t>vasúti fuvarozásnál</a:t>
            </a:r>
            <a:endParaRPr lang="hu-HU" dirty="0"/>
          </a:p>
          <a:p>
            <a:pPr>
              <a:lnSpc>
                <a:spcPct val="90000"/>
              </a:lnSpc>
            </a:pPr>
            <a:r>
              <a:rPr lang="hu-HU" dirty="0"/>
              <a:t>Konténer: üres futás költségei</a:t>
            </a:r>
          </a:p>
          <a:p>
            <a:pPr>
              <a:lnSpc>
                <a:spcPct val="90000"/>
              </a:lnSpc>
            </a:pPr>
            <a:r>
              <a:rPr lang="hu-HU" dirty="0"/>
              <a:t>Helyes konténerparitás: induló </a:t>
            </a:r>
            <a:r>
              <a:rPr lang="hu-HU" dirty="0" err="1"/>
              <a:t>fcl</a:t>
            </a:r>
            <a:endParaRPr lang="hu-HU" dirty="0"/>
          </a:p>
          <a:p>
            <a:pPr>
              <a:lnSpc>
                <a:spcPct val="90000"/>
              </a:lnSpc>
            </a:pPr>
            <a:r>
              <a:rPr lang="hu-HU" dirty="0"/>
              <a:t>Gyűjtőforgalom: nem </a:t>
            </a:r>
            <a:r>
              <a:rPr lang="hu-HU" dirty="0" smtClean="0"/>
              <a:t>értelmezhető</a:t>
            </a:r>
            <a:endParaRPr lang="hu-HU" dirty="0"/>
          </a:p>
          <a:p>
            <a:pPr>
              <a:lnSpc>
                <a:spcPct val="90000"/>
              </a:lnSpc>
            </a:pPr>
            <a:r>
              <a:rPr lang="hu-HU" dirty="0"/>
              <a:t>Egyéb: vámkezelés, </a:t>
            </a:r>
            <a:r>
              <a:rPr lang="hu-HU" dirty="0" smtClean="0"/>
              <a:t>berakás a vevő </a:t>
            </a:r>
            <a:r>
              <a:rPr lang="hu-HU" dirty="0" smtClean="0"/>
              <a:t>kötelezettsége</a:t>
            </a:r>
          </a:p>
          <a:p>
            <a:pPr>
              <a:lnSpc>
                <a:spcPct val="90000"/>
              </a:lnSpc>
            </a:pPr>
            <a:r>
              <a:rPr lang="hu-HU" dirty="0" smtClean="0"/>
              <a:t>Rakodás kérdése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FCA induló </a:t>
            </a:r>
            <a:r>
              <a:rPr lang="hu-HU" dirty="0" err="1"/>
              <a:t>főfuvareszközön</a:t>
            </a:r>
            <a:endParaRPr lang="hu-HU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Fuvareszköz: bármilyen</a:t>
            </a:r>
          </a:p>
          <a:p>
            <a:r>
              <a:rPr lang="hu-HU" dirty="0" smtClean="0"/>
              <a:t>Költség-és kockázatátszállás: az induló fuvareszközön, vagy reptéren vagy gyűjtőraktárban</a:t>
            </a:r>
          </a:p>
          <a:p>
            <a:r>
              <a:rPr lang="hu-HU" dirty="0" smtClean="0"/>
              <a:t>Helyes </a:t>
            </a:r>
            <a:r>
              <a:rPr lang="hu-HU" dirty="0"/>
              <a:t>helymegjelölés vízi, légi, vasúti fuvarozásnál</a:t>
            </a:r>
          </a:p>
          <a:p>
            <a:r>
              <a:rPr lang="hu-HU" dirty="0"/>
              <a:t>Konténer: FCL közút, iparvágányos vasút, a többinél LCL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CPT rendeltetési hely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Fuvareszköz: bármilyen</a:t>
            </a:r>
          </a:p>
          <a:p>
            <a:r>
              <a:rPr lang="hu-HU" dirty="0" smtClean="0"/>
              <a:t>Kétpontos!</a:t>
            </a:r>
          </a:p>
          <a:p>
            <a:r>
              <a:rPr lang="hu-HU" dirty="0" smtClean="0"/>
              <a:t>Költség átszállás: a rendeltetési állomáson, az érkező  fuvareszközön</a:t>
            </a:r>
          </a:p>
          <a:p>
            <a:r>
              <a:rPr lang="hu-HU" dirty="0" smtClean="0"/>
              <a:t>Kockázat átszállás: az induló fuvareszközön</a:t>
            </a:r>
          </a:p>
          <a:p>
            <a:r>
              <a:rPr lang="hu-HU" dirty="0" smtClean="0"/>
              <a:t>Nem </a:t>
            </a:r>
            <a:r>
              <a:rPr lang="hu-HU" dirty="0"/>
              <a:t>előnyös: vízi és légi (vasúti) fuvarozásnál, a vevő telephelyéig értelmezni</a:t>
            </a:r>
          </a:p>
          <a:p>
            <a:r>
              <a:rPr lang="hu-HU" dirty="0"/>
              <a:t>Konténer: érkező FCL ajánlható</a:t>
            </a:r>
          </a:p>
          <a:p>
            <a:r>
              <a:rPr lang="hu-HU" dirty="0"/>
              <a:t>Gyűjtőforgalomnál: érkező gyűjtőpontig</a:t>
            </a:r>
          </a:p>
          <a:p>
            <a:endParaRPr lang="hu-HU" dirty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467</Words>
  <Application>Microsoft Office PowerPoint</Application>
  <PresentationFormat>Diavetítés a képernyőre (4:3 oldalarány)</PresentationFormat>
  <Paragraphs>115</Paragraphs>
  <Slides>17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18" baseType="lpstr">
      <vt:lpstr>Office-téma</vt:lpstr>
      <vt:lpstr>INCOTERMS 2010</vt:lpstr>
      <vt:lpstr>Az INCOTERMS, mint a szerződés része</vt:lpstr>
      <vt:lpstr>Az  INCOTERMS klauzulák felépítése:</vt:lpstr>
      <vt:lpstr>Az INCOTERMS korlátai:</vt:lpstr>
      <vt:lpstr>Omnimodális klauzulák</vt:lpstr>
      <vt:lpstr>Tengeri és belvízi klauzulák</vt:lpstr>
      <vt:lpstr>EXW eladó telephelye</vt:lpstr>
      <vt:lpstr>FCA induló főfuvareszközön</vt:lpstr>
      <vt:lpstr>CPT rendeltetési hely</vt:lpstr>
      <vt:lpstr>CIP rendeltetési hely</vt:lpstr>
      <vt:lpstr>DAT… átadva a terminálon</vt:lpstr>
      <vt:lpstr> DAP… átadva a megnevezett helyen</vt:lpstr>
      <vt:lpstr>DDP megrendelő telephelyéig, elvámolva</vt:lpstr>
      <vt:lpstr>FAS indulási  kikötő</vt:lpstr>
      <vt:lpstr>FOB induló hajón</vt:lpstr>
      <vt:lpstr>CFR érkezési kikötő</vt:lpstr>
      <vt:lpstr>CIF érkezési kikötő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INCOTERMS 2010</dc:title>
  <dc:creator>Tátrai Anna</dc:creator>
  <cp:lastModifiedBy>Tátrai Anna</cp:lastModifiedBy>
  <cp:revision>6</cp:revision>
  <dcterms:created xsi:type="dcterms:W3CDTF">2011-02-22T21:02:06Z</dcterms:created>
  <dcterms:modified xsi:type="dcterms:W3CDTF">2011-02-22T21:54:46Z</dcterms:modified>
</cp:coreProperties>
</file>